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664" y="-104"/>
      </p:cViewPr>
      <p:guideLst>
        <p:guide orient="horz" pos="2160"/>
        <p:guide pos="27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BF74-04CD-4317-B802-29A5CEC94520}" type="datetimeFigureOut">
              <a:rPr lang="en-US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D0E1B35-03C0-4417-953A-0E9442E4341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BF74-04CD-4317-B802-29A5CEC94520}" type="datetimeFigureOut">
              <a:rPr lang="en-US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1B35-03C0-4417-953A-0E9442E43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BF74-04CD-4317-B802-29A5CEC94520}" type="datetimeFigureOut">
              <a:rPr lang="en-US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1B35-03C0-4417-953A-0E9442E43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BF74-04CD-4317-B802-29A5CEC94520}" type="datetimeFigureOut">
              <a:rPr lang="en-US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1B35-03C0-4417-953A-0E9442E43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BF74-04CD-4317-B802-29A5CEC94520}" type="datetimeFigureOut">
              <a:rPr lang="en-US" smtClean="0"/>
              <a:t>9/27/15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1B35-03C0-4417-953A-0E9442E4341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BF74-04CD-4317-B802-29A5CEC94520}" type="datetimeFigureOut">
              <a:rPr lang="en-US" smtClean="0"/>
              <a:t>9/27/15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1B35-03C0-4417-953A-0E9442E43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BF74-04CD-4317-B802-29A5CEC94520}" type="datetimeFigureOut">
              <a:rPr lang="en-US" smtClean="0"/>
              <a:t>9/27/15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1B35-03C0-4417-953A-0E9442E43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BF74-04CD-4317-B802-29A5CEC94520}" type="datetimeFigureOut">
              <a:rPr lang="en-US" smtClean="0"/>
              <a:t>9/27/15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1B35-03C0-4417-953A-0E9442E43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BF74-04CD-4317-B802-29A5CEC94520}" type="datetimeFigureOut">
              <a:rPr lang="en-US" smtClean="0"/>
              <a:t>9/27/15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1B35-03C0-4417-953A-0E9442E43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BF74-04CD-4317-B802-29A5CEC94520}" type="datetimeFigureOut">
              <a:rPr lang="en-US" smtClean="0"/>
              <a:t>9/27/15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1B35-03C0-4417-953A-0E9442E434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BF74-04CD-4317-B802-29A5CEC94520}" type="datetimeFigureOut">
              <a:rPr lang="en-US" smtClean="0"/>
              <a:t>9/27/15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1B35-03C0-4417-953A-0E9442E434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1EABF74-04CD-4317-B802-29A5CEC94520}" type="datetimeFigureOut">
              <a:rPr lang="en-US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D0E1B35-03C0-4417-953A-0E9442E434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spanish </a:t>
            </a:r>
            <a:r>
              <a:rPr lang="en-US" dirty="0" smtClean="0"/>
              <a:t>1  p. 19-21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 tense of </a:t>
            </a:r>
            <a:r>
              <a:rPr lang="en-US" b="1" dirty="0" err="1" smtClean="0"/>
              <a:t>Ser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64204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subject pronoun </a:t>
            </a:r>
            <a:r>
              <a:rPr lang="en-US" u="sng" dirty="0" smtClean="0"/>
              <a:t>replaces the name or title of a person or thing </a:t>
            </a:r>
          </a:p>
          <a:p>
            <a:endParaRPr lang="en-US" u="sng" dirty="0" smtClean="0"/>
          </a:p>
          <a:p>
            <a:r>
              <a:rPr lang="en-US" dirty="0" smtClean="0"/>
              <a:t>It acts as the </a:t>
            </a:r>
            <a:r>
              <a:rPr lang="en-US" u="sng" dirty="0" smtClean="0"/>
              <a:t>subject of a verb</a:t>
            </a:r>
          </a:p>
          <a:p>
            <a:endParaRPr lang="en-US" dirty="0"/>
          </a:p>
          <a:p>
            <a:r>
              <a:rPr lang="en-US" dirty="0" smtClean="0"/>
              <a:t>For example, </a:t>
            </a:r>
            <a:r>
              <a:rPr lang="en-US" b="1" dirty="0" smtClean="0"/>
              <a:t>I</a:t>
            </a:r>
            <a:r>
              <a:rPr lang="en-US" dirty="0" smtClean="0"/>
              <a:t> </a:t>
            </a:r>
            <a:r>
              <a:rPr lang="en-US" u="sng" dirty="0" smtClean="0"/>
              <a:t>ran</a:t>
            </a:r>
            <a:r>
              <a:rPr lang="en-US" dirty="0" smtClean="0"/>
              <a:t> or </a:t>
            </a:r>
            <a:r>
              <a:rPr lang="en-US" b="1" dirty="0" smtClean="0"/>
              <a:t>he</a:t>
            </a:r>
            <a:r>
              <a:rPr lang="en-US" dirty="0" smtClean="0"/>
              <a:t> </a:t>
            </a:r>
            <a:r>
              <a:rPr lang="en-US" u="sng" dirty="0" smtClean="0"/>
              <a:t>talked</a:t>
            </a:r>
          </a:p>
          <a:p>
            <a:endParaRPr lang="en-US" dirty="0"/>
          </a:p>
          <a:p>
            <a:r>
              <a:rPr lang="en-US" dirty="0" smtClean="0"/>
              <a:t>In both English and Spanish subject pronouns are divided into three groups: first person, second person, and third person.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09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Singular &amp; Plural Subject Pronouns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7623968"/>
              </p:ext>
            </p:extLst>
          </p:nvPr>
        </p:nvGraphicFramePr>
        <p:xfrm>
          <a:off x="457200" y="1752600"/>
          <a:ext cx="82296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905000"/>
                <a:gridCol w="13716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First Person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I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nosotros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i="1" dirty="0" smtClean="0"/>
                        <a:t>we(masculine)</a:t>
                      </a:r>
                    </a:p>
                    <a:p>
                      <a:pPr algn="l"/>
                      <a:r>
                        <a:rPr lang="en-US" i="1" dirty="0" smtClean="0"/>
                        <a:t>we (feminine)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Second Person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tú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usted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Ud</a:t>
                      </a:r>
                      <a:r>
                        <a:rPr lang="en-US" baseline="0" dirty="0" smtClean="0"/>
                        <a:t>.)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you (familiar)</a:t>
                      </a:r>
                    </a:p>
                    <a:p>
                      <a:pPr algn="ctr"/>
                      <a:r>
                        <a:rPr lang="en-US" i="1" dirty="0" smtClean="0"/>
                        <a:t>you</a:t>
                      </a:r>
                      <a:r>
                        <a:rPr lang="en-US" i="1" baseline="0" dirty="0" smtClean="0"/>
                        <a:t> (formal)</a:t>
                      </a:r>
                      <a:endParaRPr lang="en-US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ustedes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Uds</a:t>
                      </a:r>
                      <a:r>
                        <a:rPr lang="en-US" dirty="0" smtClean="0"/>
                        <a:t>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you (formal)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Thir</a:t>
                      </a:r>
                      <a:r>
                        <a:rPr lang="en-US" b="1" baseline="0" dirty="0" smtClean="0"/>
                        <a:t>d Person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él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ella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he </a:t>
                      </a:r>
                    </a:p>
                    <a:p>
                      <a:pPr algn="ctr"/>
                      <a:r>
                        <a:rPr lang="en-US" i="1" dirty="0" smtClean="0"/>
                        <a:t>she 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ellos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they (masculine)</a:t>
                      </a:r>
                    </a:p>
                    <a:p>
                      <a:pPr algn="ctr"/>
                      <a:r>
                        <a:rPr lang="en-US" i="1" dirty="0" smtClean="0"/>
                        <a:t>they (feminine)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4648200"/>
            <a:ext cx="7945166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Note</a:t>
            </a:r>
            <a:r>
              <a:rPr lang="en-US" dirty="0" smtClean="0"/>
              <a:t>* the second person is gender neutral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Note</a:t>
            </a:r>
            <a:r>
              <a:rPr lang="en-US" dirty="0" smtClean="0"/>
              <a:t>**when conjugating </a:t>
            </a:r>
            <a:r>
              <a:rPr lang="en-US" dirty="0" err="1" smtClean="0"/>
              <a:t>Ud</a:t>
            </a:r>
            <a:r>
              <a:rPr lang="en-US" dirty="0" smtClean="0"/>
              <a:t>. and </a:t>
            </a:r>
            <a:r>
              <a:rPr lang="en-US" dirty="0" err="1" smtClean="0"/>
              <a:t>Uds</a:t>
            </a:r>
            <a:r>
              <a:rPr lang="en-US" dirty="0" smtClean="0"/>
              <a:t>. they use the third person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26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tense of </a:t>
            </a:r>
            <a:r>
              <a:rPr lang="en-US" dirty="0" err="1" smtClean="0"/>
              <a:t>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Ser</a:t>
            </a:r>
            <a:r>
              <a:rPr lang="en-US" dirty="0" smtClean="0"/>
              <a:t> (</a:t>
            </a:r>
            <a:r>
              <a:rPr lang="en-US" i="1" dirty="0" smtClean="0"/>
              <a:t>to be</a:t>
            </a:r>
            <a:r>
              <a:rPr lang="en-US" dirty="0" smtClean="0"/>
              <a:t>) is used to identify people and things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874523"/>
              </p:ext>
            </p:extLst>
          </p:nvPr>
        </p:nvGraphicFramePr>
        <p:xfrm>
          <a:off x="228600" y="2286000"/>
          <a:ext cx="19812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</a:tblGrid>
              <a:tr h="159433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Singular Forms</a:t>
                      </a:r>
                      <a:endParaRPr lang="en-US" b="1" dirty="0"/>
                    </a:p>
                  </a:txBody>
                  <a:tcPr/>
                </a:tc>
              </a:tr>
              <a:tr h="99646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Plural Forms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247188"/>
              </p:ext>
            </p:extLst>
          </p:nvPr>
        </p:nvGraphicFramePr>
        <p:xfrm>
          <a:off x="2286000" y="2286000"/>
          <a:ext cx="6400800" cy="25603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33600"/>
                <a:gridCol w="2133600"/>
                <a:gridCol w="2133600"/>
              </a:tblGrid>
              <a:tr h="426720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Yo</a:t>
                      </a:r>
                      <a:r>
                        <a:rPr lang="en-US" b="0" dirty="0" smtClean="0"/>
                        <a:t>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I am</a:t>
                      </a:r>
                      <a:endParaRPr lang="en-US" b="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tú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Eres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 are (</a:t>
                      </a:r>
                      <a:r>
                        <a:rPr lang="en-US" dirty="0" err="1" smtClean="0"/>
                        <a:t>fam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Ud</a:t>
                      </a:r>
                      <a:r>
                        <a:rPr lang="en-US" dirty="0" smtClean="0"/>
                        <a:t>./</a:t>
                      </a:r>
                      <a:r>
                        <a:rPr lang="en-US" dirty="0" err="1" smtClean="0"/>
                        <a:t>él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 are (form); he/she</a:t>
                      </a:r>
                      <a:r>
                        <a:rPr lang="en-US" baseline="0" dirty="0" smtClean="0"/>
                        <a:t> is</a:t>
                      </a:r>
                      <a:endParaRPr lang="en-US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Somos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 are </a:t>
                      </a:r>
                      <a:endParaRPr lang="en-US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Uds</a:t>
                      </a:r>
                      <a:r>
                        <a:rPr lang="en-US" dirty="0" smtClean="0"/>
                        <a:t>./</a:t>
                      </a:r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 are (form); they are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66800" y="5181600"/>
            <a:ext cx="6934200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/>
              <a:t>Tú</a:t>
            </a:r>
            <a:r>
              <a:rPr lang="en-US" b="1" dirty="0" smtClean="0"/>
              <a:t>    </a:t>
            </a:r>
            <a:r>
              <a:rPr lang="en-US" b="1" dirty="0" smtClean="0">
                <a:sym typeface="Wingdings"/>
              </a:rPr>
              <a:t>    </a:t>
            </a:r>
            <a:r>
              <a:rPr lang="en-US" dirty="0" smtClean="0">
                <a:sym typeface="Wingdings"/>
              </a:rPr>
              <a:t>you (</a:t>
            </a:r>
            <a:r>
              <a:rPr lang="en-US" i="1" dirty="0" smtClean="0">
                <a:sym typeface="Wingdings"/>
              </a:rPr>
              <a:t>my friend</a:t>
            </a:r>
            <a:r>
              <a:rPr lang="en-US" dirty="0" smtClean="0">
                <a:sym typeface="Wingdings"/>
              </a:rPr>
              <a:t>) are…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b="1" dirty="0" err="1" smtClean="0"/>
              <a:t>Ud</a:t>
            </a:r>
            <a:r>
              <a:rPr lang="en-US" b="1" dirty="0" smtClean="0"/>
              <a:t>.  </a:t>
            </a:r>
            <a:r>
              <a:rPr lang="en-US" b="1" dirty="0" smtClean="0">
                <a:sym typeface="Wingdings"/>
              </a:rPr>
              <a:t>     </a:t>
            </a:r>
            <a:r>
              <a:rPr lang="en-US" dirty="0" smtClean="0">
                <a:sym typeface="Wingdings"/>
              </a:rPr>
              <a:t>you (</a:t>
            </a:r>
            <a:r>
              <a:rPr lang="en-US" i="1" dirty="0" smtClean="0">
                <a:sym typeface="Wingdings"/>
              </a:rPr>
              <a:t>person I just met/person of a title</a:t>
            </a:r>
            <a:r>
              <a:rPr lang="en-US" dirty="0" smtClean="0">
                <a:sym typeface="Wingdings"/>
              </a:rPr>
              <a:t>) are…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 err="1" smtClean="0"/>
              <a:t>Uds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   you (people) are…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753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</a:t>
            </a:r>
            <a:r>
              <a:rPr lang="en-US" dirty="0" err="1" smtClean="0"/>
              <a:t>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91600" cy="4373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Because </a:t>
            </a:r>
            <a:r>
              <a:rPr lang="en-US" b="1" dirty="0" err="1" smtClean="0"/>
              <a:t>ser</a:t>
            </a:r>
            <a:r>
              <a:rPr lang="en-US" dirty="0" smtClean="0"/>
              <a:t> denotes aspects of a persons identity, we </a:t>
            </a:r>
            <a:r>
              <a:rPr lang="en-US" dirty="0"/>
              <a:t>can use </a:t>
            </a:r>
            <a:r>
              <a:rPr lang="en-US" b="1" i="1" dirty="0" err="1" smtClean="0"/>
              <a:t>ser</a:t>
            </a:r>
            <a:r>
              <a:rPr lang="en-US" dirty="0" smtClean="0"/>
              <a:t> </a:t>
            </a:r>
            <a:r>
              <a:rPr lang="en-US" dirty="0"/>
              <a:t>to express a profession or occupation. </a:t>
            </a:r>
            <a:endParaRPr lang="en-US" dirty="0" smtClean="0"/>
          </a:p>
          <a:p>
            <a:endParaRPr lang="en-US" b="1" i="1" dirty="0" smtClean="0"/>
          </a:p>
          <a:p>
            <a:r>
              <a:rPr lang="en-US" dirty="0" smtClean="0"/>
              <a:t>When paired with the preposition “de”, </a:t>
            </a:r>
            <a:r>
              <a:rPr lang="en-US" i="1" dirty="0" err="1" smtClean="0"/>
              <a:t>Ser</a:t>
            </a:r>
            <a:r>
              <a:rPr lang="en-US" dirty="0" smtClean="0"/>
              <a:t> may also </a:t>
            </a:r>
            <a:r>
              <a:rPr lang="en-US" b="1" u="sng" dirty="0" smtClean="0"/>
              <a:t>express possession.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There is no equivalent of the English contraction “’s” (</a:t>
            </a:r>
            <a:r>
              <a:rPr lang="en-US" i="1" dirty="0" smtClean="0"/>
              <a:t>e.g. John’s</a:t>
            </a:r>
            <a:r>
              <a:rPr lang="en-US" dirty="0" smtClean="0"/>
              <a:t>). In place of an apostrophe, Spanish uses </a:t>
            </a:r>
            <a:r>
              <a:rPr lang="en-US" u="sng" dirty="0" smtClean="0"/>
              <a:t>[</a:t>
            </a:r>
            <a:r>
              <a:rPr lang="en-US" i="1" u="sng" dirty="0" smtClean="0"/>
              <a:t>noun</a:t>
            </a:r>
            <a:r>
              <a:rPr lang="en-US" u="sng" dirty="0" smtClean="0"/>
              <a:t>] + de + [</a:t>
            </a:r>
            <a:r>
              <a:rPr lang="en-US" i="1" u="sng" dirty="0" smtClean="0"/>
              <a:t>owner</a:t>
            </a:r>
            <a:r>
              <a:rPr lang="en-US" u="sng" dirty="0" smtClean="0"/>
              <a:t>]</a:t>
            </a:r>
            <a:r>
              <a:rPr lang="en-US" dirty="0" smtClean="0"/>
              <a:t>. E.g., [</a:t>
            </a:r>
            <a:r>
              <a:rPr lang="en-US" i="1" dirty="0" smtClean="0"/>
              <a:t>El </a:t>
            </a:r>
            <a:r>
              <a:rPr lang="en-US" i="1" dirty="0" err="1" smtClean="0"/>
              <a:t>libro</a:t>
            </a:r>
            <a:r>
              <a:rPr lang="en-US" i="1" dirty="0" smtClean="0"/>
              <a:t>]</a:t>
            </a:r>
            <a:r>
              <a:rPr lang="en-US" i="1" dirty="0" err="1" smtClean="0"/>
              <a:t>es</a:t>
            </a:r>
            <a:r>
              <a:rPr lang="en-US" i="1" dirty="0" smtClean="0"/>
              <a:t> </a:t>
            </a:r>
            <a:r>
              <a:rPr lang="en-US" i="1" u="sng" dirty="0" smtClean="0"/>
              <a:t>de</a:t>
            </a:r>
            <a:r>
              <a:rPr lang="en-US" i="1" dirty="0" smtClean="0"/>
              <a:t> [Michael]. </a:t>
            </a:r>
          </a:p>
          <a:p>
            <a:endParaRPr lang="en-US" dirty="0"/>
          </a:p>
          <a:p>
            <a:r>
              <a:rPr lang="en-US" dirty="0"/>
              <a:t>When paired with the preposition “de”, </a:t>
            </a:r>
            <a:r>
              <a:rPr lang="en-US" i="1" dirty="0" err="1"/>
              <a:t>Ser</a:t>
            </a:r>
            <a:r>
              <a:rPr lang="en-US" dirty="0"/>
              <a:t> may also </a:t>
            </a:r>
            <a:r>
              <a:rPr lang="en-US" b="1" u="sng" dirty="0" smtClean="0"/>
              <a:t>express origin.</a:t>
            </a:r>
            <a:endParaRPr lang="en-US" dirty="0" smtClean="0"/>
          </a:p>
          <a:p>
            <a:r>
              <a:rPr lang="en-US" dirty="0" smtClean="0"/>
              <a:t>E.g. </a:t>
            </a:r>
            <a:r>
              <a:rPr lang="en-US" i="1" dirty="0" err="1" smtClean="0"/>
              <a:t>Yo</a:t>
            </a:r>
            <a:r>
              <a:rPr lang="en-US" i="1" dirty="0" smtClean="0"/>
              <a:t> soy de Costa Rica</a:t>
            </a:r>
            <a:endParaRPr lang="en-US" i="1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3300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</a:t>
            </a:r>
            <a:r>
              <a:rPr lang="en-US" dirty="0" err="1" smtClean="0"/>
              <a:t>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373563"/>
          </a:xfrm>
        </p:spPr>
        <p:txBody>
          <a:bodyPr/>
          <a:lstStyle/>
          <a:p>
            <a:r>
              <a:rPr lang="en-US" dirty="0" smtClean="0"/>
              <a:t>Unlike English, Spanish does not use the indefinite article (un, </a:t>
            </a:r>
            <a:r>
              <a:rPr lang="en-US" dirty="0" err="1" smtClean="0"/>
              <a:t>una</a:t>
            </a:r>
            <a:r>
              <a:rPr lang="en-US" dirty="0" smtClean="0"/>
              <a:t>) after a noun </a:t>
            </a:r>
            <a:r>
              <a:rPr lang="en-US" u="sng" dirty="0" smtClean="0"/>
              <a:t>unless the noun is accompanied </a:t>
            </a:r>
            <a:r>
              <a:rPr lang="en-US" u="sng" dirty="0"/>
              <a:t>by an </a:t>
            </a:r>
            <a:r>
              <a:rPr lang="en-US" b="1" u="sng" dirty="0"/>
              <a:t>adjective</a:t>
            </a:r>
            <a:r>
              <a:rPr lang="en-US" u="sng" dirty="0"/>
              <a:t> or other </a:t>
            </a:r>
            <a:r>
              <a:rPr lang="en-US" b="1" u="sng" dirty="0" smtClean="0"/>
              <a:t>description/</a:t>
            </a:r>
          </a:p>
          <a:p>
            <a:endParaRPr lang="en-US" dirty="0"/>
          </a:p>
          <a:p>
            <a:r>
              <a:rPr lang="en-US" sz="2000" dirty="0" smtClean="0"/>
              <a:t>E.g. Maria </a:t>
            </a:r>
            <a:r>
              <a:rPr lang="en-US" sz="2000" dirty="0" err="1" smtClean="0"/>
              <a:t>es</a:t>
            </a:r>
            <a:r>
              <a:rPr lang="en-US" sz="2000" dirty="0" smtClean="0"/>
              <a:t> </a:t>
            </a:r>
            <a:r>
              <a:rPr lang="en-US" sz="2000" dirty="0" err="1" smtClean="0"/>
              <a:t>profesora</a:t>
            </a:r>
            <a:r>
              <a:rPr lang="en-US" sz="2000" dirty="0" smtClean="0"/>
              <a:t>: </a:t>
            </a:r>
            <a:r>
              <a:rPr lang="en-US" sz="2000" i="1" dirty="0" smtClean="0"/>
              <a:t>Maria is a teacher</a:t>
            </a:r>
          </a:p>
          <a:p>
            <a:pPr marL="114300" indent="0"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 </a:t>
            </a:r>
            <a:r>
              <a:rPr lang="en-US" sz="2000" dirty="0" smtClean="0"/>
              <a:t>(Note: you do not need un before </a:t>
            </a:r>
            <a:r>
              <a:rPr lang="en-US" sz="2000" dirty="0" err="1" smtClean="0"/>
              <a:t>profesora</a:t>
            </a:r>
            <a:r>
              <a:rPr lang="en-US" sz="2000" dirty="0"/>
              <a:t>)</a:t>
            </a:r>
            <a:endParaRPr lang="en-US" sz="2000" dirty="0" smtClean="0"/>
          </a:p>
          <a:p>
            <a:endParaRPr lang="en-US" dirty="0"/>
          </a:p>
          <a:p>
            <a:r>
              <a:rPr lang="en-US" sz="2000" dirty="0" smtClean="0"/>
              <a:t>E.g. Maria </a:t>
            </a:r>
            <a:r>
              <a:rPr lang="en-US" sz="2000" dirty="0" err="1" smtClean="0"/>
              <a:t>es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profesora</a:t>
            </a:r>
            <a:r>
              <a:rPr lang="en-US" sz="2000" dirty="0" smtClean="0"/>
              <a:t> </a:t>
            </a:r>
            <a:r>
              <a:rPr lang="en-US" sz="2000" dirty="0" err="1" smtClean="0"/>
              <a:t>excelente</a:t>
            </a:r>
            <a:r>
              <a:rPr lang="en-US" sz="2000" dirty="0" smtClean="0"/>
              <a:t>: </a:t>
            </a:r>
            <a:r>
              <a:rPr lang="en-US" sz="2000" i="1" dirty="0" smtClean="0"/>
              <a:t>Maria is an </a:t>
            </a:r>
            <a:r>
              <a:rPr lang="en-US" sz="2000" b="1" i="1" u="sng" dirty="0" smtClean="0"/>
              <a:t>excellent</a:t>
            </a:r>
            <a:r>
              <a:rPr lang="en-US" sz="2000" i="1" dirty="0" smtClean="0"/>
              <a:t> teacher. </a:t>
            </a:r>
          </a:p>
          <a:p>
            <a:pPr marL="11430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(Note: the use of </a:t>
            </a:r>
            <a:r>
              <a:rPr lang="en-US" sz="2000" dirty="0" err="1" smtClean="0"/>
              <a:t>una</a:t>
            </a:r>
            <a:r>
              <a:rPr lang="en-US" sz="2000" dirty="0" smtClean="0"/>
              <a:t> in this sentence </a:t>
            </a:r>
            <a:r>
              <a:rPr lang="en-US" sz="2000" dirty="0" err="1" smtClean="0"/>
              <a:t>descibes</a:t>
            </a:r>
            <a:r>
              <a:rPr lang="en-US" sz="2000" dirty="0" smtClean="0"/>
              <a:t> Maria as an excellent  </a:t>
            </a:r>
          </a:p>
          <a:p>
            <a:pPr marL="447675" indent="0">
              <a:buNone/>
              <a:tabLst>
                <a:tab pos="347663" algn="l"/>
              </a:tabLst>
            </a:pPr>
            <a:r>
              <a:rPr lang="en-US" sz="2000" dirty="0" smtClean="0"/>
              <a:t>teacher, not her profession as an instructor). </a:t>
            </a:r>
          </a:p>
        </p:txBody>
      </p:sp>
    </p:spTree>
    <p:extLst>
      <p:ext uri="{BB962C8B-B14F-4D97-AF65-F5344CB8AC3E}">
        <p14:creationId xmlns:p14="http://schemas.microsoft.com/office/powerpoint/2010/main" val="13940608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862</TotalTime>
  <Words>457</Words>
  <Application>Microsoft Macintosh PowerPoint</Application>
  <PresentationFormat>On-screen Show (4:3)</PresentationFormat>
  <Paragraphs>78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Present tense of Ser</vt:lpstr>
      <vt:lpstr>Subject pronouns</vt:lpstr>
      <vt:lpstr>Singular &amp; Plural Subject Pronouns</vt:lpstr>
      <vt:lpstr>Present tense of ser</vt:lpstr>
      <vt:lpstr>Uses of Ser</vt:lpstr>
      <vt:lpstr>Uses of Ser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tense of Ser</dc:title>
  <dc:creator>Windows User</dc:creator>
  <cp:lastModifiedBy>Maryam Lucia Attai</cp:lastModifiedBy>
  <cp:revision>9</cp:revision>
  <dcterms:created xsi:type="dcterms:W3CDTF">2015-09-24T14:23:57Z</dcterms:created>
  <dcterms:modified xsi:type="dcterms:W3CDTF">2015-09-28T03:54:41Z</dcterms:modified>
</cp:coreProperties>
</file>