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-1712" y="-112"/>
      </p:cViewPr>
      <p:guideLst>
        <p:guide orient="horz" pos="706"/>
        <p:guide pos="284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9/28/15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1  P.20-23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Question</a:t>
            </a:r>
            <a:r>
              <a:rPr lang="es-ES_tradnl" dirty="0" smtClean="0"/>
              <a:t> </a:t>
            </a:r>
            <a:r>
              <a:rPr lang="es-ES_tradnl" smtClean="0"/>
              <a:t>Phrases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7721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? </a:t>
            </a:r>
            <a:r>
              <a:rPr lang="en-US" i="1" dirty="0" smtClean="0"/>
              <a:t>What?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46690"/>
              </p:ext>
            </p:extLst>
          </p:nvPr>
        </p:nvGraphicFramePr>
        <p:xfrm>
          <a:off x="457200" y="2414946"/>
          <a:ext cx="8378274" cy="21031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9137"/>
                <a:gridCol w="4189137"/>
              </a:tblGrid>
              <a:tr h="802877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¿</a:t>
                      </a:r>
                      <a:r>
                        <a:rPr lang="en-US" b="1" dirty="0" err="1" smtClean="0"/>
                        <a:t>Qué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u="sng" dirty="0" err="1" smtClean="0"/>
                        <a:t>es</a:t>
                      </a:r>
                      <a:r>
                        <a:rPr lang="en-US" b="1" dirty="0" smtClean="0"/>
                        <a:t>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What </a:t>
                      </a:r>
                      <a:r>
                        <a:rPr lang="en-US" b="0" i="0" u="sng" dirty="0" smtClean="0"/>
                        <a:t>is</a:t>
                      </a:r>
                      <a:r>
                        <a:rPr lang="en-US" b="0" i="1" dirty="0" smtClean="0"/>
                        <a:t> it?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46969"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b="1" i="1" dirty="0" smtClean="0"/>
                        <a:t>¿</a:t>
                      </a:r>
                      <a:r>
                        <a:rPr lang="en-US" b="1" i="1" dirty="0" err="1" smtClean="0"/>
                        <a:t>Qué</a:t>
                      </a:r>
                      <a:r>
                        <a:rPr lang="en-US" b="1" i="1" dirty="0" smtClean="0"/>
                        <a:t> </a:t>
                      </a:r>
                      <a:r>
                        <a:rPr lang="en-US" b="1" i="0" u="sng" dirty="0" smtClean="0"/>
                        <a:t>son</a:t>
                      </a:r>
                      <a:r>
                        <a:rPr lang="en-US" b="1" i="1" dirty="0" smtClean="0"/>
                        <a:t>?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What are they?</a:t>
                      </a:r>
                    </a:p>
                    <a:p>
                      <a:pPr marL="114300" indent="0" algn="ctr">
                        <a:buNone/>
                      </a:pPr>
                      <a:endParaRPr lang="en-US" i="1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15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Quién</a:t>
            </a:r>
            <a:r>
              <a:rPr lang="en-US" b="1" dirty="0" smtClean="0"/>
              <a:t>? </a:t>
            </a:r>
            <a:r>
              <a:rPr lang="en-US" dirty="0" smtClean="0"/>
              <a:t>Who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i="1" dirty="0" smtClean="0"/>
          </a:p>
          <a:p>
            <a:pPr marL="114300" indent="0">
              <a:buNone/>
            </a:pPr>
            <a:endParaRPr lang="en-US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888747"/>
              </p:ext>
            </p:extLst>
          </p:nvPr>
        </p:nvGraphicFramePr>
        <p:xfrm>
          <a:off x="457200" y="3055874"/>
          <a:ext cx="8229600" cy="14019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48756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Plural</a:t>
                      </a:r>
                      <a:endParaRPr lang="en-US" b="1" i="0" dirty="0" smtClean="0"/>
                    </a:p>
                  </a:txBody>
                  <a:tcPr/>
                </a:tc>
              </a:tr>
              <a:tr h="8034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¿</a:t>
                      </a:r>
                      <a:r>
                        <a:rPr lang="en-US" b="1" dirty="0" err="1" smtClean="0"/>
                        <a:t>Quién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él</a:t>
                      </a:r>
                      <a:r>
                        <a:rPr lang="en-US" b="1" dirty="0" smtClean="0"/>
                        <a:t>? 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Who is he? (</a:t>
                      </a:r>
                      <a:r>
                        <a:rPr lang="en-US" b="0" i="1" dirty="0" smtClean="0"/>
                        <a:t>Singular</a:t>
                      </a:r>
                      <a:r>
                        <a:rPr lang="en-US" b="0" i="0" dirty="0" smtClean="0"/>
                        <a:t>)</a:t>
                      </a:r>
                    </a:p>
                    <a:p>
                      <a:pPr algn="ctr"/>
                      <a:endParaRPr lang="en-US" b="0" i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14842"/>
              </p:ext>
            </p:extLst>
          </p:nvPr>
        </p:nvGraphicFramePr>
        <p:xfrm>
          <a:off x="457200" y="4364794"/>
          <a:ext cx="8229600" cy="9143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7513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¿</a:t>
                      </a:r>
                      <a:r>
                        <a:rPr lang="en-US" b="1" dirty="0" err="1" smtClean="0"/>
                        <a:t>Quién</a:t>
                      </a:r>
                      <a:r>
                        <a:rPr lang="en-US" b="1" u="sng" dirty="0" err="1" smtClean="0"/>
                        <a:t>es</a:t>
                      </a:r>
                      <a:r>
                        <a:rPr lang="en-US" b="1" dirty="0" smtClean="0"/>
                        <a:t> son?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Who are they? (</a:t>
                      </a:r>
                      <a:r>
                        <a:rPr lang="en-US" b="0" i="1" dirty="0" smtClean="0"/>
                        <a:t>Plural</a:t>
                      </a:r>
                      <a:r>
                        <a:rPr lang="en-US" b="0" i="0" dirty="0" smtClean="0"/>
                        <a:t>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70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¿De </a:t>
            </a:r>
            <a:r>
              <a:rPr lang="en-US" dirty="0" err="1" smtClean="0"/>
              <a:t>Quién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¿De? </a:t>
            </a:r>
            <a:r>
              <a:rPr lang="en-US" dirty="0"/>
              <a:t>[</a:t>
            </a:r>
            <a:r>
              <a:rPr lang="en-US" i="1" dirty="0"/>
              <a:t>preposition</a:t>
            </a:r>
            <a:r>
              <a:rPr lang="en-US" dirty="0"/>
              <a:t>] of; from</a:t>
            </a:r>
          </a:p>
          <a:p>
            <a:endParaRPr lang="en-US" dirty="0" smtClean="0"/>
          </a:p>
          <a:p>
            <a:r>
              <a:rPr lang="en-US" dirty="0" smtClean="0"/>
              <a:t>(De + </a:t>
            </a:r>
            <a:r>
              <a:rPr lang="en-US" dirty="0" err="1" smtClean="0"/>
              <a:t>Qui</a:t>
            </a:r>
            <a:r>
              <a:rPr lang="en-US" dirty="0" err="1" smtClean="0"/>
              <a:t>én</a:t>
            </a:r>
            <a:r>
              <a:rPr lang="en-US" dirty="0" smtClean="0"/>
              <a:t>) = Of + Who </a:t>
            </a:r>
            <a:r>
              <a:rPr lang="en-US" dirty="0" smtClean="0">
                <a:sym typeface="Wingdings"/>
              </a:rPr>
              <a:t> Whose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46703"/>
              </p:ext>
            </p:extLst>
          </p:nvPr>
        </p:nvGraphicFramePr>
        <p:xfrm>
          <a:off x="401638" y="3453681"/>
          <a:ext cx="8229600" cy="182879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893576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¿De </a:t>
                      </a:r>
                      <a:r>
                        <a:rPr lang="en-US" b="1" dirty="0" err="1" smtClean="0"/>
                        <a:t>quién</a:t>
                      </a:r>
                      <a:r>
                        <a:rPr lang="en-US" b="1" dirty="0" smtClean="0"/>
                        <a:t>…?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Whose (</a:t>
                      </a:r>
                      <a:r>
                        <a:rPr lang="en-US" b="0" i="1" dirty="0" smtClean="0"/>
                        <a:t>singular</a:t>
                      </a:r>
                      <a:r>
                        <a:rPr lang="en-US" b="0" dirty="0" smtClean="0"/>
                        <a:t>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93576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¿De </a:t>
                      </a:r>
                      <a:r>
                        <a:rPr lang="en-US" b="1" dirty="0" err="1" smtClean="0"/>
                        <a:t>quiénes</a:t>
                      </a:r>
                      <a:r>
                        <a:rPr lang="en-US" b="1" dirty="0" smtClean="0"/>
                        <a:t>…?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Whose (</a:t>
                      </a:r>
                      <a:r>
                        <a:rPr lang="en-US" i="1" dirty="0" smtClean="0"/>
                        <a:t>plural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7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smtClean="0"/>
              <a:t>De? </a:t>
            </a:r>
            <a:r>
              <a:rPr lang="en-US" dirty="0" smtClean="0"/>
              <a:t>[</a:t>
            </a:r>
            <a:r>
              <a:rPr lang="en-US" i="1" dirty="0" smtClean="0"/>
              <a:t>preposition</a:t>
            </a:r>
            <a:r>
              <a:rPr lang="en-US" dirty="0" smtClean="0"/>
              <a:t>] of; </a:t>
            </a:r>
            <a:r>
              <a:rPr lang="en-US" dirty="0" smtClean="0"/>
              <a:t>from</a:t>
            </a:r>
          </a:p>
          <a:p>
            <a:endParaRPr lang="en-US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Dónde</a:t>
            </a:r>
            <a:r>
              <a:rPr lang="en-US" b="1" dirty="0" smtClean="0"/>
              <a:t>? </a:t>
            </a:r>
            <a:r>
              <a:rPr lang="en-US" dirty="0" smtClean="0"/>
              <a:t>means where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474240"/>
              </p:ext>
            </p:extLst>
          </p:nvPr>
        </p:nvGraphicFramePr>
        <p:xfrm>
          <a:off x="586124" y="3273585"/>
          <a:ext cx="7784325" cy="27906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4775"/>
                <a:gridCol w="2594775"/>
                <a:gridCol w="2594775"/>
              </a:tblGrid>
              <a:tr h="1395302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¿De </a:t>
                      </a:r>
                      <a:r>
                        <a:rPr lang="en-US" b="1" dirty="0" err="1" smtClean="0"/>
                        <a:t>dónde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u="sng" dirty="0" err="1" smtClean="0"/>
                        <a:t>eres</a:t>
                      </a:r>
                      <a:r>
                        <a:rPr lang="en-US" b="1" dirty="0" smtClean="0"/>
                        <a:t>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b="0" dirty="0" smtClean="0"/>
                        <a:t>Where are you from?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/>
                        <a:t>(</a:t>
                      </a:r>
                      <a:r>
                        <a:rPr lang="en-US" b="0" i="1" u="sng" dirty="0" err="1" smtClean="0"/>
                        <a:t>t</a:t>
                      </a:r>
                      <a:r>
                        <a:rPr lang="en-US" b="0" i="1" u="sng" dirty="0" err="1" smtClean="0"/>
                        <a:t>ú</a:t>
                      </a:r>
                      <a:r>
                        <a:rPr lang="en-US" b="0" i="1" dirty="0" smtClean="0"/>
                        <a:t> - </a:t>
                      </a:r>
                      <a:r>
                        <a:rPr lang="en-US" b="0" i="1" dirty="0" smtClean="0"/>
                        <a:t>familiar)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395302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¿De </a:t>
                      </a:r>
                      <a:r>
                        <a:rPr lang="en-US" b="1" dirty="0" err="1" smtClean="0"/>
                        <a:t>dónde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u="sng" dirty="0" err="1" smtClean="0"/>
                        <a:t>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Ud</a:t>
                      </a:r>
                      <a:r>
                        <a:rPr lang="en-US" b="1" dirty="0" smtClean="0"/>
                        <a:t>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Where are you from?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(</a:t>
                      </a:r>
                      <a:r>
                        <a:rPr lang="en-US" i="1" u="sng" dirty="0" err="1" smtClean="0"/>
                        <a:t>Ud</a:t>
                      </a:r>
                      <a:r>
                        <a:rPr lang="en-US" i="1" dirty="0" smtClean="0"/>
                        <a:t>. - formal)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59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?/ ¿</a:t>
            </a:r>
            <a:r>
              <a:rPr lang="en-US" dirty="0" err="1" smtClean="0"/>
              <a:t>Cuántas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 smtClean="0"/>
              <a:t>much/ how many?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565296"/>
              </p:ext>
            </p:extLst>
          </p:nvPr>
        </p:nvGraphicFramePr>
        <p:xfrm>
          <a:off x="426128" y="2488196"/>
          <a:ext cx="8260672" cy="21449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30336"/>
                <a:gridCol w="4130336"/>
              </a:tblGrid>
              <a:tr h="107246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/>
                    </a:p>
                    <a:p>
                      <a:pPr algn="ctr"/>
                      <a:r>
                        <a:rPr lang="en-US" b="0" dirty="0" smtClean="0"/>
                        <a:t>¿</a:t>
                      </a:r>
                      <a:r>
                        <a:rPr lang="en-US" b="0" dirty="0" err="1" smtClean="0"/>
                        <a:t>Cu</a:t>
                      </a:r>
                      <a:r>
                        <a:rPr lang="en-US" b="0" dirty="0" err="1" smtClean="0"/>
                        <a:t>ántos</a:t>
                      </a:r>
                      <a:r>
                        <a:rPr lang="en-US" b="0" dirty="0" smtClean="0"/>
                        <a:t>?</a:t>
                      </a:r>
                      <a:endParaRPr lang="en-US" b="0" dirty="0"/>
                    </a:p>
                  </a:txBody>
                  <a:tcPr/>
                </a:tc>
              </a:tr>
              <a:tr h="1072461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Feminine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¿</a:t>
                      </a:r>
                      <a:r>
                        <a:rPr lang="en-US" dirty="0" err="1" smtClean="0"/>
                        <a:t>Cu</a:t>
                      </a:r>
                      <a:r>
                        <a:rPr lang="en-US" dirty="0" err="1" smtClean="0"/>
                        <a:t>ántas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603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138</TotalTime>
  <Words>178</Words>
  <Application>Microsoft Macintosh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Question Phrases</vt:lpstr>
      <vt:lpstr>¿Qué?</vt:lpstr>
      <vt:lpstr>¿Quién?</vt:lpstr>
      <vt:lpstr>¿De Quién?</vt:lpstr>
      <vt:lpstr>¿De dónde?</vt:lpstr>
      <vt:lpstr>¿Cuántos?/ ¿Cuántas?</vt:lpstr>
    </vt:vector>
  </TitlesOfParts>
  <Company>Stanford Graduate School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</dc:title>
  <dc:creator>Maryam Lucia Attai</dc:creator>
  <cp:lastModifiedBy>Maryam Lucia Attai</cp:lastModifiedBy>
  <cp:revision>10</cp:revision>
  <dcterms:created xsi:type="dcterms:W3CDTF">2015-09-28T01:49:28Z</dcterms:created>
  <dcterms:modified xsi:type="dcterms:W3CDTF">2015-09-28T19:04:40Z</dcterms:modified>
</cp:coreProperties>
</file>