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57" d="100"/>
          <a:sy n="57" d="100"/>
        </p:scale>
        <p:origin x="-2032" y="-96"/>
      </p:cViewPr>
      <p:guideLst>
        <p:guide orient="horz" pos="2235"/>
        <p:guide pos="252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F352D-D87D-8F42-9BEF-3B4F4CC89346}" type="datetimeFigureOut">
              <a:rPr lang="en-US" smtClean="0"/>
              <a:t>9/30/15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BC409-2752-2C4C-82F7-4F454CBC6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82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BC409-2752-2C4C-82F7-4F454CBC636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6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9/30/15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9/30/15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9/30/15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9/30/15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9/30/15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9/30/15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9/30/15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9/30/15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9/30/15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9/30/15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1  p. 24-25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Telling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249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hora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telling time, use </a:t>
            </a:r>
            <a:r>
              <a:rPr lang="en-US" b="1" dirty="0" err="1" smtClean="0"/>
              <a:t>es</a:t>
            </a:r>
            <a:r>
              <a:rPr lang="en-US" b="1" dirty="0" smtClean="0"/>
              <a:t> + la</a:t>
            </a:r>
            <a:r>
              <a:rPr lang="en-US" dirty="0" smtClean="0"/>
              <a:t> with </a:t>
            </a:r>
            <a:r>
              <a:rPr lang="en-US" b="1" dirty="0" err="1" smtClean="0"/>
              <a:t>una</a:t>
            </a:r>
            <a:r>
              <a:rPr lang="en-US" dirty="0" smtClean="0"/>
              <a:t> </a:t>
            </a:r>
          </a:p>
          <a:p>
            <a:pPr marL="114300" indent="0">
              <a:buNone/>
            </a:pPr>
            <a:endParaRPr lang="en-US" dirty="0"/>
          </a:p>
          <a:p>
            <a:endParaRPr lang="en-US" i="1" dirty="0"/>
          </a:p>
          <a:p>
            <a:r>
              <a:rPr lang="en-US" dirty="0" smtClean="0"/>
              <a:t>Use </a:t>
            </a:r>
            <a:r>
              <a:rPr lang="en-US" b="1" dirty="0" smtClean="0"/>
              <a:t>son + </a:t>
            </a:r>
            <a:r>
              <a:rPr lang="en-US" b="1" dirty="0" err="1" smtClean="0"/>
              <a:t>las</a:t>
            </a:r>
            <a:r>
              <a:rPr lang="en-US" dirty="0" smtClean="0"/>
              <a:t> with all other hours</a:t>
            </a:r>
          </a:p>
          <a:p>
            <a:endParaRPr lang="en-US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595945"/>
              </p:ext>
            </p:extLst>
          </p:nvPr>
        </p:nvGraphicFramePr>
        <p:xfrm>
          <a:off x="848151" y="3701250"/>
          <a:ext cx="6953628" cy="20391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476814"/>
                <a:gridCol w="3476814"/>
              </a:tblGrid>
              <a:tr h="10195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Son </a:t>
                      </a:r>
                      <a:r>
                        <a:rPr lang="en-US" dirty="0" err="1" smtClean="0"/>
                        <a:t>las</a:t>
                      </a:r>
                      <a:r>
                        <a:rPr lang="en-US" dirty="0" smtClean="0"/>
                        <a:t> dos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It is two o’clock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10195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Son </a:t>
                      </a:r>
                      <a:r>
                        <a:rPr lang="en-US" b="1" dirty="0" err="1" smtClean="0"/>
                        <a:t>las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seis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It is six o’clock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983036"/>
              </p:ext>
            </p:extLst>
          </p:nvPr>
        </p:nvGraphicFramePr>
        <p:xfrm>
          <a:off x="848153" y="2337242"/>
          <a:ext cx="6953626" cy="56596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476813"/>
                <a:gridCol w="3476813"/>
              </a:tblGrid>
              <a:tr h="56596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Es</a:t>
                      </a:r>
                      <a:r>
                        <a:rPr lang="en-US" dirty="0" smtClean="0"/>
                        <a:t> la </a:t>
                      </a:r>
                      <a:r>
                        <a:rPr lang="en-US" dirty="0" err="1" smtClean="0"/>
                        <a:t>una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It is one o’clock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4976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Telling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Spansih</a:t>
            </a:r>
            <a:r>
              <a:rPr lang="en-US" dirty="0" smtClean="0"/>
              <a:t>, you express time from the hour to the half-hour </a:t>
            </a:r>
            <a:r>
              <a:rPr lang="en-US" u="sng" dirty="0" smtClean="0"/>
              <a:t>by adding minutes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/>
          </a:p>
          <a:p>
            <a:pPr marL="11430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652937"/>
              </p:ext>
            </p:extLst>
          </p:nvPr>
        </p:nvGraphicFramePr>
        <p:xfrm>
          <a:off x="963611" y="2785248"/>
          <a:ext cx="6838168" cy="227384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419084"/>
                <a:gridCol w="3419084"/>
              </a:tblGrid>
              <a:tr h="787460">
                <a:tc>
                  <a:txBody>
                    <a:bodyPr/>
                    <a:lstStyle/>
                    <a:p>
                      <a:pPr algn="ctr"/>
                      <a:endParaRPr lang="en-US" b="0" dirty="0" smtClean="0"/>
                    </a:p>
                    <a:p>
                      <a:pPr algn="ctr"/>
                      <a:r>
                        <a:rPr lang="en-US" b="0" dirty="0" smtClean="0"/>
                        <a:t>Son </a:t>
                      </a:r>
                      <a:r>
                        <a:rPr lang="en-US" b="0" dirty="0" err="1" smtClean="0"/>
                        <a:t>las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cuatro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1" dirty="0" smtClean="0"/>
                        <a:t>y </a:t>
                      </a:r>
                      <a:r>
                        <a:rPr lang="en-US" b="1" dirty="0" err="1" smtClean="0"/>
                        <a:t>cinco</a:t>
                      </a:r>
                      <a:endParaRPr lang="en-US" b="1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i="1" dirty="0" smtClean="0"/>
                    </a:p>
                    <a:p>
                      <a:pPr algn="ctr"/>
                      <a:r>
                        <a:rPr lang="en-US" b="0" i="1" dirty="0" smtClean="0"/>
                        <a:t>It is four o’ five </a:t>
                      </a:r>
                      <a:endParaRPr lang="en-US" b="0" dirty="0"/>
                    </a:p>
                  </a:txBody>
                  <a:tcPr/>
                </a:tc>
              </a:tr>
              <a:tr h="1359444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Son </a:t>
                      </a:r>
                      <a:r>
                        <a:rPr lang="en-US" dirty="0" err="1" smtClean="0"/>
                        <a:t>las</a:t>
                      </a:r>
                      <a:r>
                        <a:rPr lang="en-US" dirty="0" smtClean="0"/>
                        <a:t> once </a:t>
                      </a:r>
                      <a:r>
                        <a:rPr lang="en-US" b="1" dirty="0" smtClean="0"/>
                        <a:t>y </a:t>
                      </a:r>
                      <a:r>
                        <a:rPr lang="en-US" b="1" dirty="0" err="1" smtClean="0"/>
                        <a:t>veinte</a:t>
                      </a:r>
                      <a:endParaRPr lang="en-US" b="1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1" dirty="0" smtClean="0"/>
                    </a:p>
                    <a:p>
                      <a:pPr algn="ctr"/>
                      <a:r>
                        <a:rPr lang="en-US" i="1" dirty="0" smtClean="0"/>
                        <a:t>It is eleven twenty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7943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Telling time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may use either </a:t>
            </a:r>
            <a:r>
              <a:rPr lang="en-US" b="1" dirty="0" smtClean="0"/>
              <a:t>y </a:t>
            </a:r>
            <a:r>
              <a:rPr lang="en-US" b="1" dirty="0" err="1" smtClean="0"/>
              <a:t>cuarto</a:t>
            </a:r>
            <a:r>
              <a:rPr lang="en-US" dirty="0" smtClean="0"/>
              <a:t> or </a:t>
            </a:r>
            <a:r>
              <a:rPr lang="en-US" b="1" dirty="0" smtClean="0"/>
              <a:t>y quince</a:t>
            </a:r>
            <a:r>
              <a:rPr lang="en-US" dirty="0" smtClean="0"/>
              <a:t> to express fifteen minutes or quarter past the hour. </a:t>
            </a:r>
          </a:p>
          <a:p>
            <a:pPr marL="11430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096834"/>
              </p:ext>
            </p:extLst>
          </p:nvPr>
        </p:nvGraphicFramePr>
        <p:xfrm>
          <a:off x="963611" y="2848602"/>
          <a:ext cx="7349490" cy="19680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674745"/>
                <a:gridCol w="3674745"/>
              </a:tblGrid>
              <a:tr h="9840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b="0" dirty="0" err="1" smtClean="0"/>
                        <a:t>Es</a:t>
                      </a:r>
                      <a:r>
                        <a:rPr lang="en-US" dirty="0" smtClean="0"/>
                        <a:t> </a:t>
                      </a:r>
                      <a:r>
                        <a:rPr lang="en-US" b="0" u="sng" dirty="0" smtClean="0"/>
                        <a:t>la </a:t>
                      </a:r>
                      <a:r>
                        <a:rPr lang="en-US" b="0" u="sng" dirty="0" err="1" smtClean="0"/>
                        <a:t>una</a:t>
                      </a:r>
                      <a:r>
                        <a:rPr lang="en-US" u="sng" dirty="0" smtClean="0"/>
                        <a:t> </a:t>
                      </a:r>
                      <a:r>
                        <a:rPr lang="en-US" b="1" dirty="0" smtClean="0"/>
                        <a:t>y </a:t>
                      </a:r>
                      <a:r>
                        <a:rPr lang="en-US" b="1" dirty="0" err="1" smtClean="0"/>
                        <a:t>cuarto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It is </a:t>
                      </a:r>
                      <a:r>
                        <a:rPr lang="en-US" b="1" dirty="0" smtClean="0"/>
                        <a:t>a quarter</a:t>
                      </a:r>
                      <a:r>
                        <a:rPr lang="en-US" dirty="0" smtClean="0"/>
                        <a:t> </a:t>
                      </a:r>
                      <a:r>
                        <a:rPr lang="en-US" b="0" dirty="0" smtClean="0"/>
                        <a:t>past </a:t>
                      </a:r>
                      <a:r>
                        <a:rPr lang="en-US" b="0" u="sng" dirty="0" smtClean="0"/>
                        <a:t>one</a:t>
                      </a:r>
                      <a:r>
                        <a:rPr lang="en-US" b="0" dirty="0" smtClean="0"/>
                        <a:t> 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9840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Son </a:t>
                      </a:r>
                      <a:r>
                        <a:rPr lang="en-US" dirty="0" err="1" smtClean="0"/>
                        <a:t>las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nueve</a:t>
                      </a:r>
                      <a:r>
                        <a:rPr lang="en-US" b="1" dirty="0" smtClean="0"/>
                        <a:t> y quince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It’s nine </a:t>
                      </a:r>
                      <a:r>
                        <a:rPr lang="en-US" b="1" dirty="0" smtClean="0"/>
                        <a:t>fifteen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8659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Telling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thirty minutes or half past the hour, you may use either </a:t>
            </a:r>
            <a:r>
              <a:rPr lang="en-US" b="1" dirty="0" smtClean="0"/>
              <a:t>y media* </a:t>
            </a:r>
            <a:r>
              <a:rPr lang="en-US" dirty="0" smtClean="0"/>
              <a:t>or </a:t>
            </a:r>
            <a:r>
              <a:rPr lang="en-US" b="1" dirty="0" smtClean="0"/>
              <a:t>y </a:t>
            </a:r>
            <a:r>
              <a:rPr lang="en-US" b="1" dirty="0" err="1" smtClean="0"/>
              <a:t>trienta</a:t>
            </a:r>
            <a:r>
              <a:rPr lang="en-US" b="1" dirty="0" smtClean="0"/>
              <a:t>.</a:t>
            </a:r>
          </a:p>
          <a:p>
            <a:endParaRPr lang="en-US" b="1" dirty="0" smtClean="0"/>
          </a:p>
          <a:p>
            <a:endParaRPr lang="en-US" b="1" dirty="0"/>
          </a:p>
          <a:p>
            <a:pPr marL="114300" indent="0">
              <a:buNone/>
            </a:pPr>
            <a:r>
              <a:rPr lang="en-US" b="1" dirty="0" smtClean="0"/>
              <a:t> </a:t>
            </a:r>
          </a:p>
          <a:p>
            <a:pPr marL="114300" indent="0">
              <a:buNone/>
            </a:pPr>
            <a:endParaRPr lang="en-US" b="1" dirty="0" smtClean="0"/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endParaRPr lang="en-US" i="1" dirty="0" smtClean="0"/>
          </a:p>
          <a:p>
            <a:pPr marL="114300" indent="0">
              <a:buNone/>
            </a:pPr>
            <a:r>
              <a:rPr lang="en-US" i="1" dirty="0" smtClean="0"/>
              <a:t>*media/o [meh-</a:t>
            </a:r>
            <a:r>
              <a:rPr lang="en-US" i="1" dirty="0" err="1" smtClean="0"/>
              <a:t>dee</a:t>
            </a:r>
            <a:r>
              <a:rPr lang="en-US" i="1" dirty="0" smtClean="0"/>
              <a:t>-ah/oh] translates to half in the context of time, it does not translate to thirty.</a:t>
            </a:r>
            <a:endParaRPr lang="en-US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08148"/>
              </p:ext>
            </p:extLst>
          </p:nvPr>
        </p:nvGraphicFramePr>
        <p:xfrm>
          <a:off x="748768" y="2744513"/>
          <a:ext cx="7938032" cy="195670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969016"/>
                <a:gridCol w="3969016"/>
              </a:tblGrid>
              <a:tr h="652234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Son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las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doce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1" baseline="0" dirty="0" smtClean="0"/>
                        <a:t>y media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It</a:t>
                      </a:r>
                      <a:r>
                        <a:rPr lang="en-US" b="0" baseline="0" dirty="0" smtClean="0"/>
                        <a:t> is twelve </a:t>
                      </a:r>
                      <a:r>
                        <a:rPr lang="en-US" b="1" baseline="0" dirty="0" smtClean="0"/>
                        <a:t>and a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1" baseline="0" dirty="0" smtClean="0"/>
                        <a:t>half</a:t>
                      </a:r>
                      <a:r>
                        <a:rPr lang="en-US" b="0" baseline="0" dirty="0" smtClean="0"/>
                        <a:t> hour</a:t>
                      </a:r>
                      <a:endParaRPr lang="en-US" b="0" dirty="0"/>
                    </a:p>
                  </a:txBody>
                  <a:tcPr/>
                </a:tc>
              </a:tr>
              <a:tr h="652234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hora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y media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 hour </a:t>
                      </a:r>
                      <a:r>
                        <a:rPr lang="en-US" b="1" dirty="0" smtClean="0"/>
                        <a:t>and</a:t>
                      </a:r>
                      <a:r>
                        <a:rPr lang="en-US" dirty="0" smtClean="0"/>
                        <a:t> </a:t>
                      </a:r>
                      <a:r>
                        <a:rPr lang="en-US" b="1" dirty="0" smtClean="0"/>
                        <a:t>a</a:t>
                      </a:r>
                      <a:r>
                        <a:rPr lang="en-US" b="1" baseline="0" dirty="0" smtClean="0"/>
                        <a:t> half</a:t>
                      </a:r>
                      <a:endParaRPr lang="en-US" dirty="0"/>
                    </a:p>
                  </a:txBody>
                  <a:tcPr/>
                </a:tc>
              </a:tr>
              <a:tr h="65223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Son </a:t>
                      </a:r>
                      <a:r>
                        <a:rPr lang="en-US" dirty="0" err="1" smtClean="0"/>
                        <a:t>las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siete</a:t>
                      </a:r>
                      <a:r>
                        <a:rPr lang="en-US" dirty="0" smtClean="0"/>
                        <a:t> </a:t>
                      </a:r>
                      <a:r>
                        <a:rPr lang="en-US" b="1" dirty="0" smtClean="0"/>
                        <a:t>y </a:t>
                      </a:r>
                      <a:r>
                        <a:rPr lang="en-US" b="1" dirty="0" err="1" smtClean="0"/>
                        <a:t>treinta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 is seven </a:t>
                      </a:r>
                      <a:r>
                        <a:rPr lang="en-US" b="1" dirty="0" smtClean="0"/>
                        <a:t>thirty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6437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Telling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ask at what time a particular even takes place, use the phrase ¿A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hora</a:t>
            </a:r>
            <a:r>
              <a:rPr lang="en-US" dirty="0" smtClean="0"/>
              <a:t> (…)? </a:t>
            </a: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i="1" dirty="0" smtClean="0"/>
              <a:t>   </a:t>
            </a:r>
            <a:r>
              <a:rPr lang="en-US" b="1" i="1" dirty="0" smtClean="0"/>
              <a:t> </a:t>
            </a:r>
            <a:endParaRPr lang="en-US" dirty="0"/>
          </a:p>
          <a:p>
            <a:pPr marL="114300" indent="0">
              <a:buNone/>
            </a:pPr>
            <a:r>
              <a:rPr lang="en-US" dirty="0" smtClean="0"/>
              <a:t>   </a:t>
            </a:r>
            <a:endParaRPr lang="en-US" i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697516"/>
              </p:ext>
            </p:extLst>
          </p:nvPr>
        </p:nvGraphicFramePr>
        <p:xfrm>
          <a:off x="847734" y="2748598"/>
          <a:ext cx="7399390" cy="258197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699695"/>
                <a:gridCol w="3699695"/>
              </a:tblGrid>
              <a:tr h="14247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¿</a:t>
                      </a:r>
                      <a:r>
                        <a:rPr lang="en-US" b="1" dirty="0" smtClean="0"/>
                        <a:t>A </a:t>
                      </a:r>
                      <a:r>
                        <a:rPr lang="en-US" b="1" dirty="0" err="1" smtClean="0"/>
                        <a:t>qué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hora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0" dirty="0" err="1" smtClean="0"/>
                        <a:t>es</a:t>
                      </a:r>
                      <a:r>
                        <a:rPr lang="en-US" b="0" dirty="0" smtClean="0"/>
                        <a:t> la </a:t>
                      </a:r>
                      <a:r>
                        <a:rPr lang="en-US" b="0" dirty="0" err="1" smtClean="0"/>
                        <a:t>clase</a:t>
                      </a:r>
                      <a:r>
                        <a:rPr lang="en-US" b="0" dirty="0" smtClean="0"/>
                        <a:t> de </a:t>
                      </a:r>
                      <a:r>
                        <a:rPr lang="en-US" b="0" dirty="0" err="1" smtClean="0"/>
                        <a:t>biologia</a:t>
                      </a:r>
                      <a:r>
                        <a:rPr lang="en-US" b="0" dirty="0" smtClean="0"/>
                        <a:t>?  </a:t>
                      </a:r>
                      <a:endParaRPr lang="en-US" b="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smtClean="0"/>
                        <a:t>(At) what time </a:t>
                      </a:r>
                      <a:r>
                        <a:rPr lang="en-US" b="0" i="1" dirty="0" smtClean="0"/>
                        <a:t>is biology class?</a:t>
                      </a:r>
                      <a:endParaRPr lang="en-US" b="0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1572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¿A </a:t>
                      </a:r>
                      <a:r>
                        <a:rPr lang="en-US" b="1" dirty="0" err="1" smtClean="0"/>
                        <a:t>qué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hora</a:t>
                      </a:r>
                      <a:r>
                        <a:rPr lang="en-US" b="1" dirty="0" smtClean="0"/>
                        <a:t> </a:t>
                      </a:r>
                      <a:r>
                        <a:rPr lang="en-US" dirty="0" err="1" smtClean="0"/>
                        <a:t>es</a:t>
                      </a:r>
                      <a:r>
                        <a:rPr lang="en-US" dirty="0" smtClean="0"/>
                        <a:t> la fiesta?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 </a:t>
                      </a:r>
                      <a:r>
                        <a:rPr lang="en-US" b="1" i="1" dirty="0" smtClean="0"/>
                        <a:t>(At) what time </a:t>
                      </a:r>
                      <a:r>
                        <a:rPr lang="en-US" i="1" dirty="0" smtClean="0"/>
                        <a:t>is the party?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9007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Telling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state what time something takes place, use the construction </a:t>
            </a:r>
            <a:r>
              <a:rPr lang="en-US" b="1" dirty="0" smtClean="0"/>
              <a:t>a la(s) </a:t>
            </a:r>
            <a:r>
              <a:rPr lang="en-US" dirty="0" smtClean="0"/>
              <a:t>+ </a:t>
            </a:r>
            <a:r>
              <a:rPr lang="en-US" i="1" dirty="0" smtClean="0"/>
              <a:t>time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645881"/>
              </p:ext>
            </p:extLst>
          </p:nvPr>
        </p:nvGraphicFramePr>
        <p:xfrm>
          <a:off x="891281" y="2740971"/>
          <a:ext cx="7598183" cy="218386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548531"/>
                <a:gridCol w="4049652"/>
              </a:tblGrid>
              <a:tr h="1091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¿</a:t>
                      </a:r>
                      <a:r>
                        <a:rPr lang="en-US" b="1" dirty="0" smtClean="0"/>
                        <a:t>A </a:t>
                      </a:r>
                      <a:r>
                        <a:rPr lang="en-US" b="1" dirty="0" err="1" smtClean="0"/>
                        <a:t>qué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hora</a:t>
                      </a:r>
                      <a:r>
                        <a:rPr lang="en-US" b="1" dirty="0" smtClean="0"/>
                        <a:t> </a:t>
                      </a:r>
                      <a:r>
                        <a:rPr lang="en-US" dirty="0" err="1" smtClean="0"/>
                        <a:t>es</a:t>
                      </a:r>
                      <a:r>
                        <a:rPr lang="en-US" dirty="0" smtClean="0"/>
                        <a:t> </a:t>
                      </a:r>
                      <a:r>
                        <a:rPr lang="en-US" b="0" dirty="0" smtClean="0"/>
                        <a:t>la </a:t>
                      </a:r>
                      <a:r>
                        <a:rPr lang="en-US" b="0" dirty="0" err="1" smtClean="0"/>
                        <a:t>clase</a:t>
                      </a:r>
                      <a:r>
                        <a:rPr lang="en-US" b="0" dirty="0" smtClean="0"/>
                        <a:t> de </a:t>
                      </a:r>
                      <a:r>
                        <a:rPr lang="en-US" b="0" dirty="0" err="1" smtClean="0"/>
                        <a:t>biologia</a:t>
                      </a:r>
                      <a:r>
                        <a:rPr lang="en-US" b="0" dirty="0" smtClean="0"/>
                        <a:t>?</a:t>
                      </a:r>
                      <a:r>
                        <a:rPr lang="en-US" dirty="0" smtClean="0"/>
                        <a:t>  </a:t>
                      </a:r>
                      <a:endParaRPr lang="en-US" i="1" dirty="0" smtClean="0"/>
                    </a:p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/>
                        <a:t>La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clase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es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1" baseline="0" dirty="0" smtClean="0"/>
                        <a:t>a </a:t>
                      </a:r>
                      <a:r>
                        <a:rPr lang="en-US" b="1" baseline="0" dirty="0" err="1" smtClean="0"/>
                        <a:t>las</a:t>
                      </a:r>
                      <a:r>
                        <a:rPr lang="en-US" b="1" baseline="0" dirty="0" smtClean="0"/>
                        <a:t> dos.</a:t>
                      </a:r>
                      <a:endParaRPr lang="en-US" b="0" baseline="0" dirty="0" smtClean="0"/>
                    </a:p>
                    <a:p>
                      <a:pPr algn="l"/>
                      <a:r>
                        <a:rPr lang="en-US" b="0" i="1" baseline="0" dirty="0" smtClean="0"/>
                        <a:t>The class is at two o’clock</a:t>
                      </a:r>
                      <a:endParaRPr lang="en-US" b="0" i="1" dirty="0"/>
                    </a:p>
                  </a:txBody>
                  <a:tcPr/>
                </a:tc>
              </a:tr>
              <a:tr h="1091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¿</a:t>
                      </a:r>
                      <a:r>
                        <a:rPr lang="en-US" b="1" dirty="0" smtClean="0"/>
                        <a:t>A </a:t>
                      </a:r>
                      <a:r>
                        <a:rPr lang="en-US" b="1" dirty="0" err="1" smtClean="0"/>
                        <a:t>qué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hora</a:t>
                      </a:r>
                      <a:r>
                        <a:rPr lang="en-US" b="1" dirty="0" smtClean="0"/>
                        <a:t> </a:t>
                      </a:r>
                      <a:r>
                        <a:rPr lang="en-US" dirty="0" err="1" smtClean="0"/>
                        <a:t>es</a:t>
                      </a:r>
                      <a:r>
                        <a:rPr lang="en-US" dirty="0" smtClean="0"/>
                        <a:t> la fiesta?</a:t>
                      </a:r>
                    </a:p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A </a:t>
                      </a:r>
                      <a:r>
                        <a:rPr lang="en-US" b="1" dirty="0" err="1" smtClean="0"/>
                        <a:t>las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ocho</a:t>
                      </a:r>
                      <a:r>
                        <a:rPr lang="en-US" b="1" dirty="0" smtClean="0"/>
                        <a:t>.</a:t>
                      </a:r>
                      <a:endParaRPr lang="en-US" b="0" dirty="0" smtClean="0"/>
                    </a:p>
                    <a:p>
                      <a:pPr algn="l"/>
                      <a:r>
                        <a:rPr lang="en-US" b="0" i="1" dirty="0" smtClean="0"/>
                        <a:t>At eight.</a:t>
                      </a:r>
                      <a:endParaRPr lang="en-US" b="1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984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Telling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The difference between 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hora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? and ¿A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hora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4691"/>
              </p:ext>
            </p:extLst>
          </p:nvPr>
        </p:nvGraphicFramePr>
        <p:xfrm>
          <a:off x="426128" y="2766125"/>
          <a:ext cx="8260672" cy="203406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30336"/>
                <a:gridCol w="4130336"/>
              </a:tblGrid>
              <a:tr h="746164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¿</a:t>
                      </a:r>
                      <a:r>
                        <a:rPr lang="en-US" b="1" dirty="0" err="1" smtClean="0"/>
                        <a:t>Qué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hora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es</a:t>
                      </a:r>
                      <a:r>
                        <a:rPr lang="en-US" b="1" dirty="0" smtClean="0"/>
                        <a:t>?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b="0" dirty="0" smtClean="0"/>
                        <a:t>What time </a:t>
                      </a:r>
                      <a:r>
                        <a:rPr lang="en-US" b="0" u="sng" dirty="0" smtClean="0"/>
                        <a:t>is it (currently)?</a:t>
                      </a:r>
                      <a:endParaRPr lang="en-US" b="0" dirty="0"/>
                    </a:p>
                  </a:txBody>
                  <a:tcPr/>
                </a:tc>
              </a:tr>
              <a:tr h="1287900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¿A </a:t>
                      </a:r>
                      <a:r>
                        <a:rPr lang="en-US" b="1" dirty="0" err="1" smtClean="0"/>
                        <a:t>qué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hora</a:t>
                      </a:r>
                      <a:r>
                        <a:rPr lang="en-US" b="1" dirty="0" smtClean="0"/>
                        <a:t>?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u="sng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/>
                        <a:t>At </a:t>
                      </a:r>
                      <a:r>
                        <a:rPr lang="en-US" dirty="0" smtClean="0"/>
                        <a:t>what time?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312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expressions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3631887"/>
              </p:ext>
            </p:extLst>
          </p:nvPr>
        </p:nvGraphicFramePr>
        <p:xfrm>
          <a:off x="426128" y="2164988"/>
          <a:ext cx="8229600" cy="29667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Son </a:t>
                      </a:r>
                      <a:r>
                        <a:rPr lang="en-US" b="0" dirty="0" err="1" smtClean="0"/>
                        <a:t>las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ocho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1" baseline="0" dirty="0" smtClean="0"/>
                        <a:t>en </a:t>
                      </a:r>
                      <a:r>
                        <a:rPr lang="en-US" b="1" baseline="0" dirty="0" err="1" smtClean="0"/>
                        <a:t>punto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It’s 8 o’clock on the </a:t>
                      </a:r>
                      <a:r>
                        <a:rPr lang="en-US" dirty="0" smtClean="0"/>
                        <a:t>dot/sharp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el </a:t>
                      </a:r>
                      <a:r>
                        <a:rPr lang="en-US" b="1" baseline="0" dirty="0" err="1" smtClean="0"/>
                        <a:t>mediodía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It’s </a:t>
                      </a:r>
                      <a:r>
                        <a:rPr lang="en-US" b="1" dirty="0" smtClean="0"/>
                        <a:t>noon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la </a:t>
                      </a:r>
                      <a:r>
                        <a:rPr lang="en-US" b="1" baseline="0" dirty="0" err="1" smtClean="0"/>
                        <a:t>medianoche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It’s </a:t>
                      </a:r>
                      <a:r>
                        <a:rPr lang="en-US" b="1" dirty="0" smtClean="0"/>
                        <a:t>midnight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Son </a:t>
                      </a:r>
                      <a:r>
                        <a:rPr lang="en-US" b="1" dirty="0" err="1" smtClean="0"/>
                        <a:t>las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doce</a:t>
                      </a:r>
                      <a:r>
                        <a:rPr lang="en-US" dirty="0" smtClean="0"/>
                        <a:t>(del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día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</a:t>
                      </a:r>
                      <a:r>
                        <a:rPr lang="en-US" baseline="0" dirty="0" smtClean="0"/>
                        <a:t> is twelve o’clock (p.m.)/ </a:t>
                      </a:r>
                      <a:r>
                        <a:rPr lang="en-US" b="1" baseline="0" dirty="0" smtClean="0"/>
                        <a:t>noon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Son </a:t>
                      </a:r>
                      <a:r>
                        <a:rPr lang="en-US" b="1" dirty="0" err="1" smtClean="0"/>
                        <a:t>las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doce</a:t>
                      </a:r>
                      <a:r>
                        <a:rPr lang="en-US" b="1" dirty="0" smtClean="0"/>
                        <a:t> </a:t>
                      </a:r>
                      <a:r>
                        <a:rPr lang="en-US" dirty="0" smtClean="0"/>
                        <a:t>(de la </a:t>
                      </a:r>
                      <a:r>
                        <a:rPr lang="en-US" dirty="0" err="1" smtClean="0"/>
                        <a:t>noche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 is twelve o’clock (a.m.)/ </a:t>
                      </a:r>
                      <a:r>
                        <a:rPr lang="en-US" b="1" dirty="0" smtClean="0"/>
                        <a:t>midnight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Son </a:t>
                      </a:r>
                      <a:r>
                        <a:rPr lang="en-US" dirty="0" err="1" smtClean="0"/>
                        <a:t>las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nueve</a:t>
                      </a:r>
                      <a:r>
                        <a:rPr lang="en-US" dirty="0" smtClean="0"/>
                        <a:t> </a:t>
                      </a:r>
                      <a:r>
                        <a:rPr lang="en-US" b="1" dirty="0" smtClean="0"/>
                        <a:t>de la </a:t>
                      </a:r>
                      <a:r>
                        <a:rPr lang="en-US" b="1" dirty="0" err="1" smtClean="0"/>
                        <a:t>mañana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It’s 9</a:t>
                      </a:r>
                      <a:r>
                        <a:rPr lang="en-US" baseline="0" dirty="0" smtClean="0"/>
                        <a:t> a.m./ in the morning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Son </a:t>
                      </a:r>
                      <a:r>
                        <a:rPr lang="en-US" dirty="0" err="1" smtClean="0"/>
                        <a:t>las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cuatro</a:t>
                      </a:r>
                      <a:r>
                        <a:rPr lang="en-US" dirty="0" smtClean="0"/>
                        <a:t> y </a:t>
                      </a:r>
                      <a:r>
                        <a:rPr lang="en-US" dirty="0" err="1" smtClean="0"/>
                        <a:t>cuarto</a:t>
                      </a:r>
                      <a:r>
                        <a:rPr lang="en-US" dirty="0" smtClean="0"/>
                        <a:t> </a:t>
                      </a:r>
                      <a:r>
                        <a:rPr lang="en-US" b="1" dirty="0" smtClean="0"/>
                        <a:t>de la </a:t>
                      </a:r>
                      <a:r>
                        <a:rPr lang="en-US" b="1" dirty="0" err="1" smtClean="0"/>
                        <a:t>tarde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It’s 4:15 p.m.</a:t>
                      </a:r>
                      <a:r>
                        <a:rPr lang="en-US" baseline="0" dirty="0" smtClean="0"/>
                        <a:t>/in the afternoon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Son </a:t>
                      </a:r>
                      <a:r>
                        <a:rPr lang="en-US" dirty="0" err="1" smtClean="0"/>
                        <a:t>las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diez</a:t>
                      </a:r>
                      <a:r>
                        <a:rPr lang="en-US" dirty="0" smtClean="0"/>
                        <a:t> y media </a:t>
                      </a:r>
                      <a:r>
                        <a:rPr lang="en-US" b="1" dirty="0" smtClean="0"/>
                        <a:t>de la </a:t>
                      </a:r>
                      <a:r>
                        <a:rPr lang="en-US" b="1" dirty="0" err="1" smtClean="0"/>
                        <a:t>noche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It’s 10:30</a:t>
                      </a:r>
                      <a:r>
                        <a:rPr lang="en-US" baseline="0" dirty="0" smtClean="0"/>
                        <a:t> p.m./ at night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3907" y="5819692"/>
            <a:ext cx="8410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*Spanish speakers tend to view 6:00 and even 7:00 as de la </a:t>
            </a:r>
            <a:r>
              <a:rPr lang="en-US" sz="1600" dirty="0" err="1" smtClean="0"/>
              <a:t>tarde</a:t>
            </a:r>
            <a:r>
              <a:rPr lang="en-US" sz="1600" dirty="0" smtClean="0"/>
              <a:t>, not de la </a:t>
            </a:r>
            <a:r>
              <a:rPr lang="en-US" sz="1600" dirty="0" err="1" smtClean="0"/>
              <a:t>noche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588192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60</TotalTime>
  <Words>510</Words>
  <Application>Microsoft Macintosh PowerPoint</Application>
  <PresentationFormat>On-screen Show (4:3)</PresentationFormat>
  <Paragraphs>100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Apothecary</vt:lpstr>
      <vt:lpstr>Telling Time</vt:lpstr>
      <vt:lpstr>¿Qué hora es?</vt:lpstr>
      <vt:lpstr>Telling time</vt:lpstr>
      <vt:lpstr>Telling time </vt:lpstr>
      <vt:lpstr>Telling time</vt:lpstr>
      <vt:lpstr>Telling Time</vt:lpstr>
      <vt:lpstr>Telling time</vt:lpstr>
      <vt:lpstr>Telling time</vt:lpstr>
      <vt:lpstr>useful expressions</vt:lpstr>
    </vt:vector>
  </TitlesOfParts>
  <Company>Stanford Graduate School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Telling Time</dc:title>
  <dc:creator>Maryam Lucia Attai</dc:creator>
  <cp:lastModifiedBy>Maryam Lucia Attai</cp:lastModifiedBy>
  <cp:revision>10</cp:revision>
  <dcterms:created xsi:type="dcterms:W3CDTF">2015-09-28T03:53:21Z</dcterms:created>
  <dcterms:modified xsi:type="dcterms:W3CDTF">2015-09-30T16:27:56Z</dcterms:modified>
</cp:coreProperties>
</file>